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60" r:id="rId5"/>
    <p:sldId id="265" r:id="rId6"/>
    <p:sldId id="259" r:id="rId7"/>
    <p:sldId id="264" r:id="rId8"/>
    <p:sldId id="261" r:id="rId9"/>
    <p:sldId id="262" r:id="rId10"/>
    <p:sldId id="263" r:id="rId11"/>
    <p:sldId id="266" r:id="rId12"/>
    <p:sldId id="267" r:id="rId13"/>
    <p:sldId id="271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17" autoAdjust="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E7646E4-1F28-4EA7-B4B3-5A65F1E29C15}" type="datetimeFigureOut">
              <a:rPr lang="ru-RU" smtClean="0"/>
              <a:t>14.10.2013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27FDFFF-43DE-4DB4-96F3-2BA775E47A11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Generations of computers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520" y="3717032"/>
            <a:ext cx="4419600" cy="1066800"/>
          </a:xfrm>
        </p:spPr>
        <p:txBody>
          <a:bodyPr/>
          <a:lstStyle/>
          <a:p>
            <a:r>
              <a:rPr lang="en-US" dirty="0" err="1" smtClean="0"/>
              <a:t>Alexandr</a:t>
            </a:r>
            <a:r>
              <a:rPr lang="en-US" dirty="0" smtClean="0"/>
              <a:t> </a:t>
            </a:r>
            <a:r>
              <a:rPr lang="en-US" dirty="0" err="1" smtClean="0"/>
              <a:t>Dolinniy</a:t>
            </a:r>
            <a:endParaRPr lang="en-US" dirty="0" smtClean="0"/>
          </a:p>
          <a:p>
            <a:r>
              <a:rPr lang="en-US" dirty="0" smtClean="0"/>
              <a:t>IO-31</a:t>
            </a:r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658" y="0"/>
            <a:ext cx="4705350" cy="6886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0"/>
          <a:stretch/>
        </p:blipFill>
        <p:spPr bwMode="auto">
          <a:xfrm>
            <a:off x="1" y="4501466"/>
            <a:ext cx="4461657" cy="235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68" y="0"/>
            <a:ext cx="4609826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1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Circuits </a:t>
            </a:r>
            <a:r>
              <a:rPr lang="en-US" dirty="0" smtClean="0"/>
              <a:t>(1958)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375756" y="141277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Robert </a:t>
            </a:r>
            <a:r>
              <a:rPr lang="en-US" dirty="0" err="1" smtClean="0"/>
              <a:t>Noyce</a:t>
            </a:r>
            <a:r>
              <a:rPr lang="en-US" dirty="0" smtClean="0"/>
              <a:t> ,Jack </a:t>
            </a:r>
            <a:r>
              <a:rPr lang="en-US" dirty="0" err="1" smtClean="0"/>
              <a:t>Kilby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82108"/>
            <a:ext cx="7620000" cy="450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3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GENERATION </a:t>
            </a:r>
            <a:r>
              <a:rPr lang="en-US" dirty="0" smtClean="0"/>
              <a:t>FEATURES (1964-1970)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525963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Integrated </a:t>
            </a:r>
            <a:r>
              <a:rPr lang="en-US" dirty="0"/>
              <a:t>circuits developed</a:t>
            </a:r>
          </a:p>
          <a:p>
            <a:r>
              <a:rPr lang="en-US" dirty="0" smtClean="0"/>
              <a:t>More </a:t>
            </a:r>
            <a:r>
              <a:rPr lang="en-US" dirty="0"/>
              <a:t>reliable</a:t>
            </a:r>
          </a:p>
          <a:p>
            <a:r>
              <a:rPr lang="en-US" dirty="0" smtClean="0"/>
              <a:t>Smaller </a:t>
            </a:r>
            <a:r>
              <a:rPr lang="en-US" dirty="0"/>
              <a:t>size</a:t>
            </a:r>
          </a:p>
          <a:p>
            <a:r>
              <a:rPr lang="en-US" dirty="0" smtClean="0"/>
              <a:t>Generate </a:t>
            </a:r>
            <a:r>
              <a:rPr lang="en-US" dirty="0"/>
              <a:t>less heat</a:t>
            </a:r>
          </a:p>
          <a:p>
            <a:r>
              <a:rPr lang="en-US" dirty="0" smtClean="0"/>
              <a:t>Faster</a:t>
            </a:r>
            <a:endParaRPr lang="en-US" dirty="0"/>
          </a:p>
          <a:p>
            <a:r>
              <a:rPr lang="en-US" dirty="0" smtClean="0"/>
              <a:t>Still </a:t>
            </a:r>
            <a:r>
              <a:rPr lang="en-US" dirty="0"/>
              <a:t>costly</a:t>
            </a:r>
          </a:p>
          <a:p>
            <a:r>
              <a:rPr lang="en-US" dirty="0" smtClean="0"/>
              <a:t>Power </a:t>
            </a:r>
            <a:r>
              <a:rPr lang="en-US" dirty="0"/>
              <a:t>consumption was low</a:t>
            </a:r>
          </a:p>
          <a:p>
            <a:r>
              <a:rPr lang="en-US" dirty="0" smtClean="0"/>
              <a:t>Lesser </a:t>
            </a:r>
            <a:r>
              <a:rPr lang="en-US" dirty="0"/>
              <a:t>maintenance</a:t>
            </a:r>
          </a:p>
          <a:p>
            <a:r>
              <a:rPr lang="en-US" dirty="0" smtClean="0"/>
              <a:t>High </a:t>
            </a:r>
            <a:r>
              <a:rPr lang="en-US" dirty="0"/>
              <a:t>level languages were used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60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026"/>
            <a:ext cx="4326472" cy="3012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5704" r="13723" b="6679"/>
          <a:stretch/>
        </p:blipFill>
        <p:spPr bwMode="auto">
          <a:xfrm>
            <a:off x="4326472" y="4322"/>
            <a:ext cx="4729657" cy="335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37912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IBM-370/168 (1972)</a:t>
            </a:r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" y="2992388"/>
            <a:ext cx="5154150" cy="38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44" y="3913459"/>
            <a:ext cx="3666849" cy="2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6577" y="391744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PDP-7 (1965)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24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3384376" cy="250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2698285"/>
            <a:ext cx="147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Altair </a:t>
            </a:r>
            <a:r>
              <a:rPr lang="en-US" dirty="0" smtClean="0"/>
              <a:t>8800. 1975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44616"/>
            <a:ext cx="2232248" cy="266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006055"/>
            <a:ext cx="221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 </a:t>
            </a:r>
            <a:r>
              <a:rPr lang="en-US" dirty="0" smtClean="0"/>
              <a:t>II, 1977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342"/>
            <a:ext cx="3926794" cy="251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67944" y="278092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IBM PC, 1981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603439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Macintosh, 1984</a:t>
            </a:r>
            <a:endParaRPr lang="ru-RU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174" y="3126375"/>
            <a:ext cx="2455540" cy="287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44616"/>
            <a:ext cx="3448688" cy="230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8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405287"/>
            <a:ext cx="3007221" cy="400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FOURTH GENERATION FEATURES  </a:t>
            </a:r>
            <a:br>
              <a:rPr lang="en-US" dirty="0" smtClean="0"/>
            </a:br>
            <a:r>
              <a:rPr lang="en-US" dirty="0" smtClean="0"/>
              <a:t>(1971 – PRESENT)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1" y="1600200"/>
            <a:ext cx="5987008" cy="452596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US" dirty="0" smtClean="0"/>
              <a:t>Very-large-scale </a:t>
            </a:r>
            <a:r>
              <a:rPr lang="en-US" dirty="0"/>
              <a:t>integration of ICs</a:t>
            </a:r>
          </a:p>
          <a:p>
            <a:r>
              <a:rPr lang="en-US" dirty="0" smtClean="0"/>
              <a:t>Very </a:t>
            </a:r>
            <a:r>
              <a:rPr lang="en-US" dirty="0"/>
              <a:t>small size</a:t>
            </a:r>
          </a:p>
          <a:p>
            <a:r>
              <a:rPr lang="en-US" dirty="0" smtClean="0"/>
              <a:t>Very </a:t>
            </a:r>
            <a:r>
              <a:rPr lang="en-US" dirty="0"/>
              <a:t>cheap</a:t>
            </a:r>
          </a:p>
          <a:p>
            <a:r>
              <a:rPr lang="en-US" dirty="0" smtClean="0"/>
              <a:t>Portable </a:t>
            </a:r>
            <a:r>
              <a:rPr lang="en-US" dirty="0"/>
              <a:t>and reliable</a:t>
            </a:r>
          </a:p>
          <a:p>
            <a:r>
              <a:rPr lang="en-US" dirty="0" smtClean="0"/>
              <a:t>No </a:t>
            </a:r>
            <a:r>
              <a:rPr lang="en-US" dirty="0"/>
              <a:t>A.C. needed</a:t>
            </a:r>
          </a:p>
          <a:p>
            <a:r>
              <a:rPr lang="en-US" dirty="0" smtClean="0"/>
              <a:t>Development </a:t>
            </a:r>
            <a:r>
              <a:rPr lang="en-US" dirty="0"/>
              <a:t>of Personal Computers</a:t>
            </a:r>
          </a:p>
          <a:p>
            <a:r>
              <a:rPr lang="en-US" dirty="0" smtClean="0"/>
              <a:t>Computers </a:t>
            </a:r>
            <a:r>
              <a:rPr lang="en-US" dirty="0"/>
              <a:t>became easily available</a:t>
            </a:r>
          </a:p>
          <a:p>
            <a:r>
              <a:rPr lang="en-US" dirty="0" smtClean="0"/>
              <a:t>Different </a:t>
            </a:r>
            <a:r>
              <a:rPr lang="en-US" dirty="0"/>
              <a:t>types of memories with very high accessing speed &amp; storage capacity</a:t>
            </a:r>
          </a:p>
          <a:p>
            <a:r>
              <a:rPr lang="en-US" dirty="0" smtClean="0"/>
              <a:t>Computers </a:t>
            </a:r>
            <a:r>
              <a:rPr lang="en-US" dirty="0"/>
              <a:t>started in use for Data Communication with technology of internet</a:t>
            </a:r>
          </a:p>
          <a:p>
            <a:r>
              <a:rPr lang="en-US" dirty="0" smtClean="0"/>
              <a:t>Great </a:t>
            </a:r>
            <a:r>
              <a:rPr lang="en-US" dirty="0"/>
              <a:t>developments in the fields of networks</a:t>
            </a:r>
          </a:p>
          <a:p>
            <a:r>
              <a:rPr lang="en-US" dirty="0" smtClean="0"/>
              <a:t>Used </a:t>
            </a:r>
            <a:r>
              <a:rPr lang="en-US" dirty="0"/>
              <a:t>in virtual reality, multimedia, simulation</a:t>
            </a:r>
          </a:p>
          <a:p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22338"/>
            <a:ext cx="189547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669349" y="3244334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	DEC 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15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527" y="-25138"/>
            <a:ext cx="4010376" cy="300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4" y="2925993"/>
            <a:ext cx="3438735" cy="393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849" y="2925993"/>
            <a:ext cx="5686151" cy="393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-25138"/>
            <a:ext cx="2793969" cy="300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09" y="9938"/>
            <a:ext cx="3185429" cy="306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980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FIFTH GENERATION (???)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607813"/>
            <a:ext cx="8229600" cy="45259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1" t="29164" r="30299"/>
          <a:stretch/>
        </p:blipFill>
        <p:spPr bwMode="auto">
          <a:xfrm>
            <a:off x="276238" y="1855862"/>
            <a:ext cx="3359658" cy="424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828567"/>
            <a:ext cx="3407560" cy="426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546" y="1828013"/>
            <a:ext cx="2561114" cy="426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3768" y="6164047"/>
            <a:ext cx="8460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ARTIFICIAL INTELLIGENCE </a:t>
            </a:r>
            <a:endParaRPr lang="ru-RU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23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549171"/>
            <a:ext cx="3240227" cy="3118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6622">
            <a:off x="4217865" y="1632539"/>
            <a:ext cx="38100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3534457" cy="3321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245108"/>
            <a:ext cx="8229600" cy="4525963"/>
          </a:xfrm>
        </p:spPr>
        <p:txBody>
          <a:bodyPr>
            <a:normAutofit/>
          </a:bodyPr>
          <a:lstStyle/>
          <a:p>
            <a:r>
              <a:rPr lang="en-US" sz="3100" dirty="0"/>
              <a:t>Generation in computer terminology is a change in technology a computer is/was being used</a:t>
            </a:r>
            <a:r>
              <a:rPr lang="en-US" sz="3100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2741">
            <a:off x="-88949" y="1641542"/>
            <a:ext cx="3483526" cy="2306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32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Generations of computers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134209"/>
              </p:ext>
            </p:extLst>
          </p:nvPr>
        </p:nvGraphicFramePr>
        <p:xfrm>
          <a:off x="251520" y="1600200"/>
          <a:ext cx="8640960" cy="4197409"/>
        </p:xfrm>
        <a:graphic>
          <a:graphicData uri="http://schemas.openxmlformats.org/drawingml/2006/table">
            <a:tbl>
              <a:tblPr/>
              <a:tblGrid>
                <a:gridCol w="576064"/>
                <a:gridCol w="8064896"/>
              </a:tblGrid>
              <a:tr h="60466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S.N.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Generation &amp; Description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18549"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First Generation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The period of first generation: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1946-1955.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Vacuum tube based.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18549"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Second Generation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The period of second generation: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1956-1964.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Transistor based.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18549"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Third Generation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The period of third generation: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1965-1970.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Integrated Circuit based.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18549"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Fourth Generation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The period of fourth generation: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1971-present...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VLSI microprocessor based.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18549"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rgbClr val="00B050"/>
                          </a:solidFill>
                          <a:effectLst/>
                        </a:rPr>
                        <a:t>5</a:t>
                      </a: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B050"/>
                          </a:solidFill>
                          <a:effectLst/>
                        </a:rPr>
                        <a:t>Fifth Generation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</a:rPr>
                        <a:t/>
                      </a:r>
                      <a:br>
                        <a:rPr lang="en-US" sz="2000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</a:rPr>
                        <a:t>The period of fifth generation: </a:t>
                      </a:r>
                      <a:r>
                        <a:rPr lang="en-US" sz="2000" dirty="0" smtClean="0">
                          <a:solidFill>
                            <a:srgbClr val="00B050"/>
                          </a:solidFill>
                          <a:effectLst/>
                        </a:rPr>
                        <a:t>???. Artificial</a:t>
                      </a:r>
                      <a:r>
                        <a:rPr lang="en-US" sz="2000" baseline="0" dirty="0" smtClean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2000" baseline="0" dirty="0" smtClean="0">
                          <a:solidFill>
                            <a:srgbClr val="00B050"/>
                          </a:solidFill>
                          <a:effectLst/>
                        </a:rPr>
                        <a:t>intelligence</a:t>
                      </a:r>
                      <a:r>
                        <a:rPr lang="en-US" sz="2000" dirty="0" smtClean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00B050"/>
                          </a:solidFill>
                          <a:effectLst/>
                        </a:rPr>
                        <a:t>based.</a:t>
                      </a:r>
                      <a:r>
                        <a:rPr lang="en-US" sz="2000" baseline="0" dirty="0" smtClean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endParaRPr lang="en-US" sz="20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37269" marR="37269" marT="37269" marB="37269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9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055374"/>
            <a:ext cx="5082286" cy="382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computer- ENIAC(1946)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340768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Electronic Numerical Integrator And Computer( </a:t>
            </a:r>
            <a:r>
              <a:rPr lang="en-US" dirty="0" err="1" smtClean="0"/>
              <a:t>Presper</a:t>
            </a:r>
            <a:r>
              <a:rPr lang="en-US" dirty="0" smtClean="0"/>
              <a:t> Eckert, John </a:t>
            </a:r>
            <a:r>
              <a:rPr lang="en-US" dirty="0" err="1" smtClean="0"/>
              <a:t>Mauchly</a:t>
            </a:r>
            <a:r>
              <a:rPr lang="en-US" dirty="0" smtClean="0"/>
              <a:t> ) 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5374"/>
            <a:ext cx="4535997" cy="382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2623" y="5858957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vacuum tube was 17468.</a:t>
            </a:r>
          </a:p>
          <a:p>
            <a:r>
              <a:rPr lang="en-US" dirty="0" smtClean="0"/>
              <a:t>P = 150 </a:t>
            </a:r>
            <a:r>
              <a:rPr lang="en-US" dirty="0" err="1" smtClean="0"/>
              <a:t>kWt</a:t>
            </a:r>
            <a:endParaRPr lang="en-US" dirty="0" smtClean="0"/>
          </a:p>
          <a:p>
            <a:r>
              <a:rPr lang="en-US" dirty="0" smtClean="0"/>
              <a:t>M = 27000 kg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2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5733256"/>
            <a:ext cx="8229600" cy="8206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Parts from early computers: ENIAC, EDVAC, ORDVAC, and BRLESC I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7488832" cy="531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40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dirty="0" smtClean="0"/>
              <a:t> </a:t>
            </a:r>
            <a:r>
              <a:rPr lang="en-US" sz="3100" dirty="0"/>
              <a:t>FEATURES OF FIRST </a:t>
            </a:r>
            <a:r>
              <a:rPr lang="en-US" sz="3100" dirty="0" smtClean="0"/>
              <a:t>GENERATION(1946-1955)</a:t>
            </a:r>
            <a:endParaRPr lang="ru-RU" sz="31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Vacuum </a:t>
            </a:r>
            <a:r>
              <a:rPr lang="en-US" dirty="0">
                <a:solidFill>
                  <a:srgbClr val="FFFF00"/>
                </a:solidFill>
              </a:rPr>
              <a:t>tube technology</a:t>
            </a:r>
          </a:p>
          <a:p>
            <a:r>
              <a:rPr lang="en-US" dirty="0" smtClean="0"/>
              <a:t>Unreliable</a:t>
            </a:r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Supported </a:t>
            </a:r>
            <a:r>
              <a:rPr lang="en-US" dirty="0">
                <a:solidFill>
                  <a:srgbClr val="FFFF00"/>
                </a:solidFill>
              </a:rPr>
              <a:t>Machine language only</a:t>
            </a:r>
          </a:p>
          <a:p>
            <a:r>
              <a:rPr lang="en-US" dirty="0" smtClean="0"/>
              <a:t>Very </a:t>
            </a:r>
            <a:r>
              <a:rPr lang="en-US" dirty="0"/>
              <a:t>costly</a:t>
            </a:r>
          </a:p>
          <a:p>
            <a:r>
              <a:rPr lang="en-US" dirty="0" smtClean="0"/>
              <a:t>Generate </a:t>
            </a:r>
            <a:r>
              <a:rPr lang="en-US" dirty="0"/>
              <a:t>lot of heat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Slow </a:t>
            </a:r>
            <a:r>
              <a:rPr lang="en-US" dirty="0" err="1">
                <a:solidFill>
                  <a:srgbClr val="FFFF00"/>
                </a:solidFill>
              </a:rPr>
              <a:t>Input/Output</a:t>
            </a:r>
            <a:r>
              <a:rPr lang="en-US" dirty="0">
                <a:solidFill>
                  <a:srgbClr val="FFFF00"/>
                </a:solidFill>
              </a:rPr>
              <a:t> device</a:t>
            </a:r>
          </a:p>
          <a:p>
            <a:r>
              <a:rPr lang="en-US" dirty="0" smtClean="0"/>
              <a:t>Huge </a:t>
            </a:r>
            <a:r>
              <a:rPr lang="en-US" dirty="0"/>
              <a:t>size</a:t>
            </a:r>
          </a:p>
          <a:p>
            <a:r>
              <a:rPr lang="en-US" dirty="0" smtClean="0"/>
              <a:t>Non-portable</a:t>
            </a:r>
            <a:endParaRPr lang="en-US" dirty="0"/>
          </a:p>
          <a:p>
            <a:r>
              <a:rPr lang="en-US" dirty="0" smtClean="0"/>
              <a:t>Consumed </a:t>
            </a:r>
            <a:r>
              <a:rPr lang="en-US" dirty="0"/>
              <a:t>lot of electricity	</a:t>
            </a:r>
          </a:p>
          <a:p>
            <a:r>
              <a:rPr lang="en-US" dirty="0" smtClean="0"/>
              <a:t>Larger </a:t>
            </a:r>
            <a:r>
              <a:rPr lang="en-US" dirty="0"/>
              <a:t>AC were needed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/>
          <a:stretch/>
        </p:blipFill>
        <p:spPr bwMode="auto">
          <a:xfrm>
            <a:off x="5569540" y="1556792"/>
            <a:ext cx="2808312" cy="173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" t="14045" r="7077" b="16202"/>
          <a:stretch/>
        </p:blipFill>
        <p:spPr bwMode="auto">
          <a:xfrm>
            <a:off x="5292080" y="3113708"/>
            <a:ext cx="3363232" cy="16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96" y="4797152"/>
            <a:ext cx="38100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5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1947 – invention of transistor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John </a:t>
            </a:r>
            <a:r>
              <a:rPr lang="en-US" dirty="0" err="1" smtClean="0"/>
              <a:t>Bardeen,William</a:t>
            </a:r>
            <a:r>
              <a:rPr lang="en-US" dirty="0" smtClean="0"/>
              <a:t> Shockley, and Walter Brattain(AT&amp;T's Bell Labs )  </a:t>
            </a:r>
            <a:endParaRPr lang="ru-RU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57" y="2323174"/>
            <a:ext cx="4606640" cy="4534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" y="2323174"/>
            <a:ext cx="4511619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4" y="4629203"/>
            <a:ext cx="4647902" cy="22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68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 smtClean="0"/>
              <a:t>FEATURES OF SECOND GENERATION(1956-1964)</a:t>
            </a:r>
            <a:endParaRPr lang="ru-RU" sz="29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/>
              <a:t>of transistors</a:t>
            </a:r>
          </a:p>
          <a:p>
            <a:r>
              <a:rPr lang="en-US" dirty="0" smtClean="0"/>
              <a:t>Reliable </a:t>
            </a:r>
            <a:r>
              <a:rPr lang="en-US" dirty="0"/>
              <a:t>as compared to First generation computers</a:t>
            </a:r>
          </a:p>
          <a:p>
            <a:r>
              <a:rPr lang="en-US" dirty="0" smtClean="0"/>
              <a:t>Smaller </a:t>
            </a:r>
            <a:r>
              <a:rPr lang="en-US" dirty="0"/>
              <a:t>size as compared to First generation computers</a:t>
            </a:r>
          </a:p>
          <a:p>
            <a:r>
              <a:rPr lang="en-US" dirty="0" smtClean="0"/>
              <a:t>Generate </a:t>
            </a:r>
            <a:r>
              <a:rPr lang="en-US" dirty="0"/>
              <a:t>less heat as compared to First generation computers</a:t>
            </a:r>
          </a:p>
          <a:p>
            <a:r>
              <a:rPr lang="en-US" dirty="0" smtClean="0"/>
              <a:t>Consumed </a:t>
            </a:r>
            <a:r>
              <a:rPr lang="en-US" dirty="0"/>
              <a:t>less electricity as compared to First generation computers</a:t>
            </a:r>
          </a:p>
          <a:p>
            <a:r>
              <a:rPr lang="en-US" dirty="0" smtClean="0"/>
              <a:t>Faster </a:t>
            </a:r>
            <a:r>
              <a:rPr lang="en-US" dirty="0"/>
              <a:t>than first generation computers</a:t>
            </a:r>
          </a:p>
          <a:p>
            <a:r>
              <a:rPr lang="en-US" dirty="0" smtClean="0"/>
              <a:t>Still </a:t>
            </a:r>
            <a:r>
              <a:rPr lang="en-US" dirty="0"/>
              <a:t>very costly</a:t>
            </a:r>
          </a:p>
          <a:p>
            <a:r>
              <a:rPr lang="en-US" dirty="0" smtClean="0"/>
              <a:t>A.C</a:t>
            </a:r>
            <a:r>
              <a:rPr lang="en-US" dirty="0"/>
              <a:t>. needed</a:t>
            </a:r>
          </a:p>
          <a:p>
            <a:r>
              <a:rPr lang="en-US" dirty="0" smtClean="0"/>
              <a:t>Programming </a:t>
            </a:r>
            <a:r>
              <a:rPr lang="en-US" dirty="0"/>
              <a:t>was in Machine Language &amp; </a:t>
            </a:r>
            <a:r>
              <a:rPr lang="en-US" dirty="0" err="1"/>
              <a:t>Aseembly</a:t>
            </a:r>
            <a:r>
              <a:rPr lang="en-US" dirty="0"/>
              <a:t> Language</a:t>
            </a:r>
          </a:p>
          <a:p>
            <a:r>
              <a:rPr lang="en-US" dirty="0" smtClean="0"/>
              <a:t>Magnetic </a:t>
            </a:r>
            <a:r>
              <a:rPr lang="en-US" dirty="0"/>
              <a:t>tapes &amp; discs were used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78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4" y="260648"/>
            <a:ext cx="4929678" cy="323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54449" y="34192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IBM 1620 (1959)</a:t>
            </a:r>
            <a:endParaRPr lang="ru-RU" dirty="0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66" y="260647"/>
            <a:ext cx="4205479" cy="323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43139" y="342942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IBM 7094 (1960)</a:t>
            </a:r>
            <a:endParaRPr lang="ru-RU" dirty="0"/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90" y="3798757"/>
            <a:ext cx="4633657" cy="275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6092" y="654518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CDC 1604(1961)</a:t>
            </a:r>
            <a:endParaRPr lang="ru-RU" dirty="0"/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14" y="3815423"/>
            <a:ext cx="4595631" cy="275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44249" y="64886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UNIVAC 1108 (1964)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49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аркет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аркет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362</TotalTime>
  <Words>353</Words>
  <Application>Microsoft Office PowerPoint</Application>
  <PresentationFormat>Экран (4:3)</PresentationFormat>
  <Paragraphs>84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Паркет</vt:lpstr>
      <vt:lpstr>Generations of computers</vt:lpstr>
      <vt:lpstr>Презентация PowerPoint</vt:lpstr>
      <vt:lpstr>Generations of computers</vt:lpstr>
      <vt:lpstr>The first computer- ENIAC(1946)</vt:lpstr>
      <vt:lpstr>Презентация PowerPoint</vt:lpstr>
      <vt:lpstr> FEATURES OF FIRST GENERATION(1946-1955)</vt:lpstr>
      <vt:lpstr>1947 – invention of transistor </vt:lpstr>
      <vt:lpstr>FEATURES OF SECOND GENERATION(1956-1964)</vt:lpstr>
      <vt:lpstr>Презентация PowerPoint</vt:lpstr>
      <vt:lpstr>Integrated Circuits (1958)</vt:lpstr>
      <vt:lpstr>THIRD GENERATION FEATURES (1964-1970) </vt:lpstr>
      <vt:lpstr>Презентация PowerPoint</vt:lpstr>
      <vt:lpstr>Презентация PowerPoint</vt:lpstr>
      <vt:lpstr>FOURTH GENERATION FEATURES   (1971 – PRESENT)</vt:lpstr>
      <vt:lpstr>Презентация PowerPoint</vt:lpstr>
      <vt:lpstr>FIFTH GENERATION (???) </vt:lpstr>
    </vt:vector>
  </TitlesOfParts>
  <Company>КПИ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Долинный</dc:creator>
  <cp:lastModifiedBy>Долинный</cp:lastModifiedBy>
  <cp:revision>17</cp:revision>
  <dcterms:created xsi:type="dcterms:W3CDTF">2013-10-13T08:06:35Z</dcterms:created>
  <dcterms:modified xsi:type="dcterms:W3CDTF">2013-10-14T12:54:08Z</dcterms:modified>
</cp:coreProperties>
</file>